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7T12:00:38.838" idx="1">
    <p:pos x="6000" y="0"/>
    <p:text>BHF?
NICE?
-Onion, N.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79511" y="188640"/>
            <a:ext cx="8784976" cy="13363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683568" y="2540496"/>
            <a:ext cx="7776864" cy="13205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F2F2F2"/>
              </a:buClr>
              <a:buFont typeface="Arial"/>
              <a:buNone/>
              <a:defRPr sz="3200" b="0" i="0" u="none" strike="noStrike" cap="none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9998"/>
              </a:buClr>
              <a:buFont typeface="Arial"/>
              <a:buNone/>
              <a:defRPr sz="2800" b="0" i="0" u="none" strike="noStrike" cap="none">
                <a:solidFill>
                  <a:srgbClr val="8899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9998"/>
              </a:buClr>
              <a:buFont typeface="Arial"/>
              <a:buNone/>
              <a:defRPr sz="2400" b="0" i="0" u="none" strike="noStrike" cap="none">
                <a:solidFill>
                  <a:srgbClr val="8899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9998"/>
              </a:buClr>
              <a:buFont typeface="Arial"/>
              <a:buNone/>
              <a:defRPr sz="2000" b="0" i="0" u="none" strike="noStrike" cap="none">
                <a:solidFill>
                  <a:srgbClr val="8899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9998"/>
              </a:buClr>
              <a:buFont typeface="Arial"/>
              <a:buNone/>
              <a:defRPr sz="2000" b="0" i="0" u="none" strike="noStrike" cap="none">
                <a:solidFill>
                  <a:srgbClr val="8899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9998"/>
              </a:buClr>
              <a:buFont typeface="Arial"/>
              <a:buNone/>
              <a:defRPr sz="2000" b="0" i="0" u="none" strike="noStrike" cap="none">
                <a:solidFill>
                  <a:srgbClr val="88999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9998"/>
              </a:buClr>
              <a:buFont typeface="Arial"/>
              <a:buNone/>
              <a:defRPr sz="2000" b="0" i="0" u="none" strike="noStrike" cap="none">
                <a:solidFill>
                  <a:srgbClr val="88999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9998"/>
              </a:buClr>
              <a:buFont typeface="Arial"/>
              <a:buNone/>
              <a:defRPr sz="2000" b="0" i="0" u="none" strike="noStrike" cap="none">
                <a:solidFill>
                  <a:srgbClr val="88999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9998"/>
              </a:buClr>
              <a:buFont typeface="Arial"/>
              <a:buNone/>
              <a:defRPr sz="2000" b="0" i="0" u="none" strike="noStrike" cap="none">
                <a:solidFill>
                  <a:srgbClr val="88999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5495" y="82723"/>
            <a:ext cx="9073008" cy="720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379908"/>
            <a:ext cx="8229600" cy="49294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Font typeface="Arial"/>
              <a:buNone/>
              <a:defRPr sz="2000" b="0" i="0" u="none" strike="noStrike" cap="none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9998"/>
              </a:buClr>
              <a:buFont typeface="Arial"/>
              <a:buNone/>
              <a:defRPr sz="1800" b="0" i="0" u="none" strike="noStrike" cap="none">
                <a:solidFill>
                  <a:srgbClr val="8899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9998"/>
              </a:buClr>
              <a:buFont typeface="Arial"/>
              <a:buNone/>
              <a:defRPr sz="1600" b="0" i="0" u="none" strike="noStrike" cap="none">
                <a:solidFill>
                  <a:srgbClr val="8899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9998"/>
              </a:buClr>
              <a:buFont typeface="Arial"/>
              <a:buNone/>
              <a:defRPr sz="1400" b="0" i="0" u="none" strike="noStrike" cap="none">
                <a:solidFill>
                  <a:srgbClr val="8899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9998"/>
              </a:buClr>
              <a:buFont typeface="Arial"/>
              <a:buNone/>
              <a:defRPr sz="1400" b="0" i="0" u="none" strike="noStrike" cap="none">
                <a:solidFill>
                  <a:srgbClr val="8899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9998"/>
              </a:buClr>
              <a:buFont typeface="Arial"/>
              <a:buNone/>
              <a:defRPr sz="1400" b="0" i="0" u="none" strike="noStrike" cap="none">
                <a:solidFill>
                  <a:srgbClr val="88999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9998"/>
              </a:buClr>
              <a:buFont typeface="Arial"/>
              <a:buNone/>
              <a:defRPr sz="1400" b="0" i="0" u="none" strike="noStrike" cap="none">
                <a:solidFill>
                  <a:srgbClr val="88999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9998"/>
              </a:buClr>
              <a:buFont typeface="Arial"/>
              <a:buNone/>
              <a:defRPr sz="1400" b="0" i="0" u="none" strike="noStrike" cap="none">
                <a:solidFill>
                  <a:srgbClr val="88999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9998"/>
              </a:buClr>
              <a:buFont typeface="Arial"/>
              <a:buNone/>
              <a:defRPr sz="1400" b="0" i="0" u="none" strike="noStrike" cap="none">
                <a:solidFill>
                  <a:srgbClr val="88999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340767"/>
            <a:ext cx="4038599" cy="49294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48200" y="1340767"/>
            <a:ext cx="4038599" cy="49294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5495" y="82723"/>
            <a:ext cx="9073008" cy="720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5495" y="82723"/>
            <a:ext cx="9073008" cy="720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5495" y="82723"/>
            <a:ext cx="9073008" cy="720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/>
        </p:nvSpPr>
        <p:spPr>
          <a:xfrm>
            <a:off x="34925" y="82550"/>
            <a:ext cx="9074149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1124744"/>
            <a:ext cx="3008313" cy="985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575050" y="1124744"/>
            <a:ext cx="5111750" cy="50014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57200" y="2117702"/>
            <a:ext cx="3008313" cy="4008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/>
        </p:nvSpPr>
        <p:spPr>
          <a:xfrm>
            <a:off x="34925" y="82550"/>
            <a:ext cx="9074149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829524" y="5225751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pic" idx="2"/>
          </p:nvPr>
        </p:nvSpPr>
        <p:spPr>
          <a:xfrm>
            <a:off x="1829524" y="103792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829524" y="5792489"/>
            <a:ext cx="5486399" cy="804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14651858.CD001800.pub3/pdf/abstrac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mc/articles/PMC5119625/pdf/10.1177_2047487316671181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lexander.Harrison@york.ac.uk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heart.bmj.com/content/2/1/e000304.full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penheart.bmj.com/content/openhrt/4/1/e000519.full.pdf" TargetMode="External"/><Relationship Id="rId4" Type="http://schemas.openxmlformats.org/officeDocument/2006/relationships/hyperlink" Target="http://www.internationaljournalofcardiology.com/article/S0167-5273(16)31151-2/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cpr.com/resources/46C_BACPR_Standards_and_Core_Components_2012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ctrTitle"/>
          </p:nvPr>
        </p:nvSpPr>
        <p:spPr>
          <a:xfrm>
            <a:off x="179388" y="188913"/>
            <a:ext cx="8785225" cy="1336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Reviewing the National Certification Programme for Cardiac Rehabilitation</a:t>
            </a:r>
            <a:br>
              <a:rPr lang="en-GB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GB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GB"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Background, success and lessons learnt so far?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684212" y="2924175"/>
            <a:ext cx="7775575" cy="936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5000"/>
              <a:buFont typeface="Arial"/>
              <a:buNone/>
            </a:pPr>
            <a:r>
              <a:rPr lang="en-GB" sz="2400" b="0" i="0" u="none" strike="noStrike" cap="none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Alexander Harrison MSc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4925" y="82550"/>
            <a:ext cx="9074149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Delivering to priority groups </a:t>
            </a:r>
            <a:br>
              <a:rPr lang="en-GB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052512"/>
            <a:ext cx="8229600" cy="4929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Priority Groups include: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MI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MI/PCI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PCI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CABG 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Heart Failure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NICE guidelines state these patients types should receive CR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NSF, CG94, CG172, CG108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4925" y="82550"/>
            <a:ext cx="9074149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Assessment pre and post CR</a:t>
            </a:r>
            <a:br>
              <a:rPr lang="en-GB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125537"/>
            <a:ext cx="8229600" cy="4929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Section 2.4 in the BACPR Core Components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“Early initial assessment of individual patient needs in each of the core components, ongoing assessment and reassessment upon programme completion”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Boundary set at National Average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Assessment 1 – 76%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Assessment 2 -53%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554162" y="-142875"/>
            <a:ext cx="7561261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Previous Years Meeting Assessment Standard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9925" y="1149350"/>
            <a:ext cx="4422774" cy="26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2787" y="3875087"/>
            <a:ext cx="4491037" cy="260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188" y="1149350"/>
            <a:ext cx="4421187" cy="26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0338" y="3870325"/>
            <a:ext cx="4421187" cy="26209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Shape 124"/>
          <p:cNvCxnSpPr/>
          <p:nvPr/>
        </p:nvCxnSpPr>
        <p:spPr>
          <a:xfrm>
            <a:off x="730250" y="5005387"/>
            <a:ext cx="3743324" cy="0"/>
          </a:xfrm>
          <a:prstGeom prst="straightConnector1">
            <a:avLst/>
          </a:prstGeom>
          <a:noFill/>
          <a:ln w="12700" cap="flat" cmpd="sng">
            <a:solidFill>
              <a:srgbClr val="27B1A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Shape 125"/>
          <p:cNvCxnSpPr/>
          <p:nvPr/>
        </p:nvCxnSpPr>
        <p:spPr>
          <a:xfrm>
            <a:off x="5219700" y="5013325"/>
            <a:ext cx="3600450" cy="0"/>
          </a:xfrm>
          <a:prstGeom prst="straightConnector1">
            <a:avLst/>
          </a:prstGeom>
          <a:noFill/>
          <a:ln w="12700" cap="flat" cmpd="sng">
            <a:solidFill>
              <a:srgbClr val="27B1A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Shape 126"/>
          <p:cNvCxnSpPr/>
          <p:nvPr/>
        </p:nvCxnSpPr>
        <p:spPr>
          <a:xfrm>
            <a:off x="5219700" y="2133600"/>
            <a:ext cx="3492500" cy="0"/>
          </a:xfrm>
          <a:prstGeom prst="straightConnector1">
            <a:avLst/>
          </a:prstGeom>
          <a:noFill/>
          <a:ln w="12700" cap="flat" cmpd="sng">
            <a:solidFill>
              <a:srgbClr val="27B1A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Shape 127"/>
          <p:cNvCxnSpPr/>
          <p:nvPr/>
        </p:nvCxnSpPr>
        <p:spPr>
          <a:xfrm>
            <a:off x="828675" y="2141538"/>
            <a:ext cx="3527424" cy="0"/>
          </a:xfrm>
          <a:prstGeom prst="straightConnector1">
            <a:avLst/>
          </a:prstGeom>
          <a:noFill/>
          <a:ln w="12700" cap="flat" cmpd="sng">
            <a:solidFill>
              <a:srgbClr val="27B1A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" name="Shape 128"/>
          <p:cNvSpPr txBox="1"/>
          <p:nvPr/>
        </p:nvSpPr>
        <p:spPr>
          <a:xfrm>
            <a:off x="3638550" y="1674813"/>
            <a:ext cx="554037" cy="260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49%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7959725" y="1674813"/>
            <a:ext cx="552449" cy="260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76%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7953375" y="4322762"/>
            <a:ext cx="554037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65%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3644900" y="4322762"/>
            <a:ext cx="552449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56%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476375" y="82550"/>
            <a:ext cx="7632699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Wait time from Referral to Start</a:t>
            </a:r>
            <a:br>
              <a:rPr lang="en-GB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95287" y="1052512"/>
            <a:ext cx="8229600" cy="4929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Section 2.5 in the BACPR Core Components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“Early provision of a cardiac rehabilitation programme, with a defined pathway of care, which meets the core components and is aligned with patient preference and choice”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Boundary set at National Average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MI and or PCI – 38 days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CABG - 50 days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4925" y="82550"/>
            <a:ext cx="9074149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Duration</a:t>
            </a:r>
            <a:br>
              <a:rPr lang="en-GB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379537"/>
            <a:ext cx="8229600" cy="4929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Cochrane review and CROS review shows variety in Duration, between 1 to 48 months</a:t>
            </a:r>
          </a:p>
          <a:p>
            <a:pPr marR="0" lvl="2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GB" sz="1800" b="0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http://onlinelibrary.wiley.com/doi/10.1002/14651858.CD001800.pub3/pdf/abstract</a:t>
            </a:r>
          </a:p>
          <a:p>
            <a:pPr marR="0" lvl="2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GB" sz="1800" u="sng">
                <a:solidFill>
                  <a:schemeClr val="hlink"/>
                </a:solidFill>
                <a:hlinkClick r:id="rId4"/>
              </a:rPr>
              <a:t>https://www.ncbi.nlm.nih.gov/pmc/articles/PMC5119625/pdf/10.1177_2047487316671181.pdf</a:t>
            </a:r>
          </a:p>
          <a:p>
            <a:pPr marR="0" lvl="2" algn="l" rtl="0">
              <a:spcBef>
                <a:spcPts val="0"/>
              </a:spcBef>
              <a:spcAft>
                <a:spcPts val="0"/>
              </a:spcAft>
              <a:buSzPct val="100000"/>
            </a:pPr>
            <a:endParaRPr sz="180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Standard set at 8 weeks as per CG172 absolute minimum of 56 days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4925" y="82550"/>
            <a:ext cx="9074149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Success So Far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" y="1379537"/>
            <a:ext cx="8229600" cy="4929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312 sites in UK*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86 not entering data into NACR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226 potential based on entering data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*National Audit of Cardiac Rehabilitation Annual Report 2016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4925" y="82550"/>
            <a:ext cx="9074149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Success So Far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196975"/>
            <a:ext cx="8229600" cy="4927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26 sites currently certified (23 programmes)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16 pilot sites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 initial pilot sites passed in June 2015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Total of 13 pilot passed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Approximately 10 per year since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Many users willing to mentor other sites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4925" y="82550"/>
            <a:ext cx="9074149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Success So Far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1379537"/>
            <a:ext cx="8229600" cy="4929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Increased use of NACR data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Leads to improved quality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Published paper reporting NACR performance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30% high performing (6-5 standards)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46% mid level performing (3-4 standards)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GB" sz="2400" dirty="0"/>
              <a:t>2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4% low or failing (0-2 standards)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4925" y="82550"/>
            <a:ext cx="9074149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Lessons Learnt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052512"/>
            <a:ext cx="8229600" cy="4929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Selling the programme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do sites gain from certification?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do commissioners / managers gain?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do patients gain?</a:t>
            </a:r>
          </a:p>
          <a:p>
            <a: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Funding for the programme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Continually driving up standards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Specifically speed of change</a:t>
            </a:r>
          </a:p>
          <a:p>
            <a:pPr marL="1143000" marR="0" lvl="2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Duration or Dose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4925" y="82550"/>
            <a:ext cx="9074149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Lessons Learnt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67543" y="1052736"/>
            <a:ext cx="8229600" cy="4929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430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Recertification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When does certification run out and what should recertification procedure be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Sharing information between NACR/BACPR </a:t>
            </a: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– keeping both teams informed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4925" y="82550"/>
            <a:ext cx="9074149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bit about myself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379537"/>
            <a:ext cx="8229600" cy="4929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Biology BSc from Hull University 2013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Applied Health Research MSc from York in 2014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My thesis was on the Volume-Outcome Relationship in Cardiac Rehabilitation (CR)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Research Assistant/Research Fellow from 2014 to date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Author on 3 papers to date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4925" y="82550"/>
            <a:ext cx="9074149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Future Steps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125537"/>
            <a:ext cx="8229600" cy="4929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Increase education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user training, conferences, newsletters</a:t>
            </a:r>
          </a:p>
          <a:p>
            <a: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Look for funding to reduce front end cost</a:t>
            </a:r>
          </a:p>
          <a:p>
            <a: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Continue to increase boundaries to drive service change</a:t>
            </a:r>
          </a:p>
          <a:p>
            <a: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Bring in outcome standards</a:t>
            </a:r>
          </a:p>
          <a:p>
            <a:pPr marL="457200" marR="0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Issue with how to assess good quality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4925" y="82550"/>
            <a:ext cx="9074149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Outcome Standards</a:t>
            </a: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312" y="981075"/>
            <a:ext cx="7191375" cy="5649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4925" y="82550"/>
            <a:ext cx="9074149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Outcome Standards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750" y="908050"/>
            <a:ext cx="7191375" cy="5649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Shape 193"/>
          <p:cNvCxnSpPr/>
          <p:nvPr/>
        </p:nvCxnSpPr>
        <p:spPr>
          <a:xfrm>
            <a:off x="2051050" y="3105150"/>
            <a:ext cx="5616575" cy="36513"/>
          </a:xfrm>
          <a:prstGeom prst="straightConnector1">
            <a:avLst/>
          </a:prstGeom>
          <a:noFill/>
          <a:ln w="38100" cap="flat" cmpd="sng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" name="Shape 194"/>
          <p:cNvSpPr/>
          <p:nvPr/>
        </p:nvSpPr>
        <p:spPr>
          <a:xfrm rot="1199690">
            <a:off x="1362075" y="2679699"/>
            <a:ext cx="728663" cy="3095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2082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7164388" y="1539875"/>
            <a:ext cx="1944687" cy="461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Change – 30%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post – 70%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34925" y="82550"/>
            <a:ext cx="9074149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Future Steps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125537"/>
            <a:ext cx="8435975" cy="4929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Aim to have over 60 sites certified in next two years</a:t>
            </a:r>
          </a:p>
          <a:p>
            <a: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Drive Standards to Gold Service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Report in annual report number meeting recommended minimum standards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Learn as we go along – early days, improve over time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34925" y="82550"/>
            <a:ext cx="9074149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57200" y="1379537"/>
            <a:ext cx="8229600" cy="4929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NCP_CR running for over 2 years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NCP_CR slow success, but more than 10% already certified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Made up of over 5 core standards from BACPR and NACR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4925" y="82550"/>
            <a:ext cx="9074149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457200" y="1379537"/>
            <a:ext cx="8229600" cy="4929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Current standards include, entering NACR data, Wait times and duration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standards such as percentage assessments will continue to move with National average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Eventually bring in gold standard and outcome measures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200" y="1379537"/>
            <a:ext cx="8229600" cy="4929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Thank you for listening 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Any Questions 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b="0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Alexander.Harrison@york.ac.uk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4925" y="82550"/>
            <a:ext cx="9074149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Published Research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908050"/>
            <a:ext cx="8229600" cy="547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Observational study of the relationship between volume and outcomes using data from the National Audit of Cardiac Rehabilitation – </a:t>
            </a:r>
            <a:r>
              <a:rPr lang="en-GB" sz="24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2015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b="0" i="1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http://openheart.bmj.com/content/2/1/e000304.full.pdf</a:t>
            </a:r>
            <a:r>
              <a:rPr lang="en-GB" sz="18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342900" marR="0" lvl="0" indent="-3429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Relationship between employment and mental health outcomes following Cardiac Rehabilitation: an observational analysis from the National Audit of Cardiac Rehabilitation – </a:t>
            </a:r>
            <a:r>
              <a:rPr lang="en-GB" sz="24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2016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b="0" i="1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http://www.internationaljournalofcardiology.com/article/S0167-5273(16)31151-2/pdf</a:t>
            </a:r>
          </a:p>
          <a:p>
            <a:pPr marL="342900" marR="0" lvl="0" indent="-3429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8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Does cardiac rehabilitation meet minimum standards: an observational study using UK national audit? – </a:t>
            </a:r>
            <a:r>
              <a:rPr lang="en-GB" sz="24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2017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b="0" i="1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http://openheart.bmj.com/content/openhrt/4/1/e000519.full.pdf</a:t>
            </a:r>
            <a:r>
              <a:rPr lang="en-GB" sz="18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4925" y="82550"/>
            <a:ext cx="9074149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NACR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379537"/>
            <a:ext cx="8229600" cy="4929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Perform research on Cardiac Rehabilitation (CR)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Generate Annual report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Create local, commissioning and regional reports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 with organisations that inform/guide CR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4925" y="82550"/>
            <a:ext cx="9074149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Organisations informing CR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212725" y="981075"/>
            <a:ext cx="8718549" cy="49291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NHS Digital</a:t>
            </a:r>
          </a:p>
          <a:p>
            <a:pPr marL="1143000" marR="0" lvl="2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CCG reporting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NHS England</a:t>
            </a:r>
          </a:p>
          <a:p>
            <a:pPr marL="1143000" marR="0" lvl="2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Best Practice Reporting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ACPICR</a:t>
            </a:r>
          </a:p>
          <a:p>
            <a:pPr marL="1143000" marR="0" lvl="2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Research about physiotherapists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BHF</a:t>
            </a:r>
          </a:p>
          <a:p>
            <a:pPr marL="1143000" marR="0" lvl="2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Inactivity Regional Report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BACPR</a:t>
            </a:r>
          </a:p>
          <a:p>
            <a:pPr marL="1143000" marR="0" lvl="2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National Certification Programme for CR (NCP_CR)</a:t>
            </a:r>
          </a:p>
          <a:p>
            <a:pPr marL="1143000" marR="0" lvl="2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Minimum Standards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4925" y="82550"/>
            <a:ext cx="9074149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the NCP_CR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379537"/>
            <a:ext cx="8229600" cy="4929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Joint Programme set up in 2015 by BACPR and NACR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Aimed to assess standards being met and drive service delivery.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Minimum standards based on BACPR Core components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GB" sz="1800" b="0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http://www.bacpr.com/resources/46C_BACPR_Standards_and_Core_Components_2012.pdf</a:t>
            </a:r>
            <a:r>
              <a:rPr lang="en-GB" sz="1800" b="0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Uses combination of real world data and questionnaire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95287" y="28575"/>
            <a:ext cx="9074149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does NCP_CR involve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268412"/>
            <a:ext cx="8229600" cy="4929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Registered and Entering NACR data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Multidisciplinary team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Delivering to priority groups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Assessment pre and post CR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Wait time from Referral to Start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Duration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692275" y="82550"/>
            <a:ext cx="7416800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Registered/Entering NACR data</a:t>
            </a:r>
            <a:br>
              <a:rPr lang="en-GB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379537"/>
            <a:ext cx="8229600" cy="4929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Section 2.6 in the BACPR Core Components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“Registration and submission of data to the National Audit for Cardiac Rehabilitation (NACR)”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Additionally only way to measure other minimum standards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4925" y="82550"/>
            <a:ext cx="9074149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Multidisciplinary team</a:t>
            </a:r>
            <a:br>
              <a:rPr lang="en-GB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379537"/>
            <a:ext cx="8229600" cy="4929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Section 2.2 in the BACPR Core Components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“An integrated multidisciplinary team consisting of qualified and competent practitioners, led by a clinical coordinator”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Part of the questionnaire process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005A58"/>
      </a:dk1>
      <a:lt1>
        <a:srgbClr val="FFFFFF"/>
      </a:lt1>
      <a:dk2>
        <a:srgbClr val="00716E"/>
      </a:dk2>
      <a:lt2>
        <a:srgbClr val="FFFF99"/>
      </a:lt2>
      <a:accent1>
        <a:srgbClr val="2DB3B0"/>
      </a:accent1>
      <a:accent2>
        <a:srgbClr val="6D6FC7"/>
      </a:accent2>
      <a:accent3>
        <a:srgbClr val="AABBBA"/>
      </a:accent3>
      <a:accent4>
        <a:srgbClr val="DADADA"/>
      </a:accent4>
      <a:accent5>
        <a:srgbClr val="ADD6D4"/>
      </a:accent5>
      <a:accent6>
        <a:srgbClr val="6264B4"/>
      </a:accent6>
      <a:hlink>
        <a:srgbClr val="00716E"/>
      </a:hlink>
      <a:folHlink>
        <a:srgbClr val="00C3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845</Words>
  <Application>Microsoft Office PowerPoint</Application>
  <PresentationFormat>On-screen Show (4:3)</PresentationFormat>
  <Paragraphs>206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Verdana</vt:lpstr>
      <vt:lpstr>Office Theme</vt:lpstr>
      <vt:lpstr>Reviewing the National Certification Programme for Cardiac Rehabilitation   Background, success and lessons learnt so far?</vt:lpstr>
      <vt:lpstr>A bit about myself</vt:lpstr>
      <vt:lpstr>Published Research</vt:lpstr>
      <vt:lpstr>NACR</vt:lpstr>
      <vt:lpstr>Organisations informing CR</vt:lpstr>
      <vt:lpstr>What is the NCP_CR</vt:lpstr>
      <vt:lpstr>What does NCP_CR involve</vt:lpstr>
      <vt:lpstr>Registered/Entering NACR data </vt:lpstr>
      <vt:lpstr>Multidisciplinary team </vt:lpstr>
      <vt:lpstr>Delivering to priority groups  </vt:lpstr>
      <vt:lpstr>Assessment pre and post CR </vt:lpstr>
      <vt:lpstr>Previous Years Meeting Assessment Standard</vt:lpstr>
      <vt:lpstr>Wait time from Referral to Start </vt:lpstr>
      <vt:lpstr>Duration </vt:lpstr>
      <vt:lpstr>Success So Far</vt:lpstr>
      <vt:lpstr>Success So Far</vt:lpstr>
      <vt:lpstr>Success So Far</vt:lpstr>
      <vt:lpstr>Lessons Learnt</vt:lpstr>
      <vt:lpstr>Lessons Learnt</vt:lpstr>
      <vt:lpstr>Future Steps</vt:lpstr>
      <vt:lpstr>Outcome Standards</vt:lpstr>
      <vt:lpstr>Outcome Standards</vt:lpstr>
      <vt:lpstr>Future Steps</vt:lpstr>
      <vt:lpstr>Conclusions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Reviewing the National Certification Programme for Cardiac Rehabilitation   Background, success and lessons learnt so far?</dc:title>
  <dc:creator>Steve</dc:creator>
  <cp:lastModifiedBy>Steve</cp:lastModifiedBy>
  <cp:revision>2</cp:revision>
  <dcterms:modified xsi:type="dcterms:W3CDTF">2017-05-05T18:49:53Z</dcterms:modified>
</cp:coreProperties>
</file>